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78" r:id="rId7"/>
    <p:sldId id="279" r:id="rId8"/>
    <p:sldId id="265" r:id="rId9"/>
    <p:sldId id="264" r:id="rId10"/>
    <p:sldId id="266" r:id="rId11"/>
    <p:sldId id="269" r:id="rId12"/>
    <p:sldId id="281" r:id="rId13"/>
    <p:sldId id="267" r:id="rId14"/>
    <p:sldId id="268" r:id="rId15"/>
    <p:sldId id="270" r:id="rId16"/>
    <p:sldId id="272" r:id="rId17"/>
    <p:sldId id="276" r:id="rId18"/>
    <p:sldId id="277" r:id="rId19"/>
    <p:sldId id="282" r:id="rId20"/>
    <p:sldId id="280" r:id="rId21"/>
    <p:sldId id="283" r:id="rId22"/>
    <p:sldId id="284" r:id="rId23"/>
    <p:sldId id="275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0E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2" autoAdjust="0"/>
    <p:restoredTop sz="94660"/>
  </p:normalViewPr>
  <p:slideViewPr>
    <p:cSldViewPr>
      <p:cViewPr>
        <p:scale>
          <a:sx n="72" d="100"/>
          <a:sy n="72" d="100"/>
        </p:scale>
        <p:origin x="-101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56E563-6EAE-410A-AC10-DFD62599B9E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B67FED-6D61-4D88-ADD7-E16D478F944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cconline.org/parcc-assessment-policie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8915400" cy="2133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Common Core State Standards:</a:t>
            </a:r>
            <a:b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Its Impact on Secondary and</a:t>
            </a:r>
            <a:b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Candara" pitchFamily="34" charset="0"/>
              </a:rPr>
              <a:t>Post-Secondary Education</a:t>
            </a:r>
            <a:endParaRPr lang="en-US" sz="4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3429000"/>
            <a:ext cx="5029200" cy="198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ndara" pitchFamily="34" charset="0"/>
              </a:rPr>
              <a:t>January 8, 2013</a:t>
            </a:r>
          </a:p>
          <a:p>
            <a:r>
              <a:rPr lang="en-US" sz="2800" dirty="0" smtClean="0">
                <a:latin typeface="Candara" pitchFamily="34" charset="0"/>
              </a:rPr>
              <a:t>The College of </a:t>
            </a:r>
            <a:r>
              <a:rPr lang="en-US" sz="2800" dirty="0" err="1" smtClean="0">
                <a:latin typeface="Candara" pitchFamily="34" charset="0"/>
              </a:rPr>
              <a:t>DuPage</a:t>
            </a:r>
            <a:endParaRPr lang="en-US" sz="2800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85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CCSS - Language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715000"/>
          </a:xfrm>
        </p:spPr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Example:</a:t>
            </a:r>
          </a:p>
          <a:p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IL Standards:  </a:t>
            </a:r>
            <a:r>
              <a:rPr lang="en-US" sz="2400" dirty="0" smtClean="0">
                <a:latin typeface="Candara" pitchFamily="34" charset="0"/>
              </a:rPr>
              <a:t>Compose well-organized and coherent writing for specific purposes and audiences.</a:t>
            </a:r>
            <a:endParaRPr lang="en-US" sz="2400" dirty="0">
              <a:latin typeface="Candara" pitchFamily="34" charset="0"/>
            </a:endParaRPr>
          </a:p>
          <a:p>
            <a:pPr lvl="2"/>
            <a:r>
              <a:rPr lang="en-US" sz="1800" dirty="0" smtClean="0">
                <a:latin typeface="Candara" pitchFamily="34" charset="0"/>
              </a:rPr>
              <a:t>3.B.4a. Produce documents that exhibit a range of writing techniques and appropriate to purpose and audience, with clarity of focus, logic of organization, appropriate elaboration and support and overall coherence.</a:t>
            </a:r>
          </a:p>
          <a:p>
            <a:r>
              <a:rPr lang="en-US" sz="2400" dirty="0">
                <a:solidFill>
                  <a:srgbClr val="10E029"/>
                </a:solidFill>
                <a:latin typeface="Candara" pitchFamily="34" charset="0"/>
              </a:rPr>
              <a:t>CCSS:  </a:t>
            </a:r>
            <a:r>
              <a:rPr lang="en-US" sz="2400" dirty="0">
                <a:latin typeface="Candara" pitchFamily="34" charset="0"/>
              </a:rPr>
              <a:t>Writing 9-10 </a:t>
            </a:r>
          </a:p>
          <a:p>
            <a:pPr lvl="1"/>
            <a:r>
              <a:rPr lang="en-US" sz="2000" dirty="0">
                <a:latin typeface="Candara" pitchFamily="34" charset="0"/>
              </a:rPr>
              <a:t>1. Write 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arguments</a:t>
            </a:r>
            <a:r>
              <a:rPr lang="en-US" sz="2000" dirty="0">
                <a:latin typeface="Candara" pitchFamily="34" charset="0"/>
              </a:rPr>
              <a:t> to 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support</a:t>
            </a:r>
            <a:r>
              <a:rPr lang="en-US" sz="2000" dirty="0">
                <a:latin typeface="Candara" pitchFamily="34" charset="0"/>
              </a:rPr>
              <a:t> claims in an 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analysis</a:t>
            </a:r>
            <a:r>
              <a:rPr lang="en-US" sz="2000" dirty="0">
                <a:latin typeface="Candara" pitchFamily="34" charset="0"/>
              </a:rPr>
              <a:t> of 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substantive</a:t>
            </a:r>
            <a:r>
              <a:rPr lang="en-US" sz="2000" dirty="0">
                <a:latin typeface="Candara" pitchFamily="34" charset="0"/>
              </a:rPr>
              <a:t> topics or texts, 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using valid reasoning </a:t>
            </a:r>
            <a:r>
              <a:rPr lang="en-US" sz="2000" dirty="0">
                <a:latin typeface="Candara" pitchFamily="34" charset="0"/>
              </a:rPr>
              <a:t>and 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relevant</a:t>
            </a:r>
            <a:r>
              <a:rPr lang="en-US" sz="2000" dirty="0">
                <a:latin typeface="Candara" pitchFamily="34" charset="0"/>
              </a:rPr>
              <a:t> and 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sufficient</a:t>
            </a:r>
            <a:r>
              <a:rPr lang="en-US" sz="2000" dirty="0">
                <a:latin typeface="Candara" pitchFamily="34" charset="0"/>
              </a:rPr>
              <a:t> evidence.</a:t>
            </a:r>
          </a:p>
          <a:p>
            <a:pPr lvl="2"/>
            <a:r>
              <a:rPr lang="en-US" sz="1800" dirty="0">
                <a:latin typeface="Candara" pitchFamily="34" charset="0"/>
              </a:rPr>
              <a:t>a. Introduce precise claim(s), distinguish the claim(s) from alternate or opposing claims, and create an organization that establishes clear relationships among claim(s), counterclaims, reasons, and evidence.</a:t>
            </a:r>
          </a:p>
          <a:p>
            <a:endParaRPr lang="en-US" sz="24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56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ndara" pitchFamily="34" charset="0"/>
              </a:rPr>
              <a:t>High School standards are described as </a:t>
            </a:r>
            <a:r>
              <a:rPr lang="en-US" sz="2800" dirty="0" smtClean="0">
                <a:solidFill>
                  <a:srgbClr val="FF6600"/>
                </a:solidFill>
                <a:latin typeface="Candara" pitchFamily="34" charset="0"/>
              </a:rPr>
              <a:t>conceptual </a:t>
            </a:r>
            <a:r>
              <a:rPr lang="en-US" sz="2800" dirty="0" smtClean="0">
                <a:latin typeface="Candara" pitchFamily="34" charset="0"/>
              </a:rPr>
              <a:t>categories rather than grade level standards.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Number </a:t>
            </a:r>
            <a:r>
              <a:rPr lang="en-US" sz="2400" dirty="0">
                <a:latin typeface="Candara" pitchFamily="34" charset="0"/>
              </a:rPr>
              <a:t>and Quantity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Algebra</a:t>
            </a:r>
            <a:endParaRPr lang="en-US" sz="2400" dirty="0">
              <a:latin typeface="Candara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Functions</a:t>
            </a:r>
            <a:endParaRPr lang="en-US" sz="2400" dirty="0">
              <a:latin typeface="Candara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Modeling</a:t>
            </a:r>
            <a:endParaRPr lang="en-US" sz="2400" dirty="0">
              <a:latin typeface="Candara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Geometry</a:t>
            </a:r>
            <a:endParaRPr lang="en-US" sz="2400" dirty="0">
              <a:latin typeface="Candara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Statistics </a:t>
            </a:r>
            <a:r>
              <a:rPr lang="en-US" sz="2400" dirty="0">
                <a:latin typeface="Candara" pitchFamily="34" charset="0"/>
              </a:rPr>
              <a:t>and </a:t>
            </a:r>
            <a:r>
              <a:rPr lang="en-US" sz="2400" dirty="0" smtClean="0">
                <a:latin typeface="Candara" pitchFamily="34" charset="0"/>
              </a:rPr>
              <a:t>Probability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effectLst/>
                <a:latin typeface="Candara" pitchFamily="34" charset="0"/>
              </a:rPr>
              <a:t>CCSS - Mathematics</a:t>
            </a:r>
            <a:endParaRPr lang="en-US" dirty="0">
              <a:ln>
                <a:solidFill>
                  <a:srgbClr val="00B0F0"/>
                </a:solidFill>
              </a:ln>
              <a:effectLst/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091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CCSS - </a:t>
            </a:r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Mathematics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715000"/>
          </a:xfrm>
        </p:spPr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Example:</a:t>
            </a:r>
          </a:p>
          <a:p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IL Standards:  </a:t>
            </a:r>
            <a:r>
              <a:rPr lang="en-US" sz="2400" dirty="0">
                <a:latin typeface="Candara" pitchFamily="34" charset="0"/>
              </a:rPr>
              <a:t>Use algebraic concepts and procedures to represent and solve </a:t>
            </a:r>
            <a:r>
              <a:rPr lang="en-US" sz="2400" dirty="0" smtClean="0">
                <a:latin typeface="Candara" pitchFamily="34" charset="0"/>
              </a:rPr>
              <a:t>problems.</a:t>
            </a:r>
            <a:endParaRPr lang="en-US" sz="2400" dirty="0">
              <a:latin typeface="Candara" pitchFamily="34" charset="0"/>
            </a:endParaRPr>
          </a:p>
          <a:p>
            <a:pPr lvl="2"/>
            <a:r>
              <a:rPr lang="en-US" sz="1800" dirty="0">
                <a:latin typeface="Candara" pitchFamily="34" charset="0"/>
              </a:rPr>
              <a:t>8.D.4 Formulate and solve linear and quadratic equations and linear inequalities algebraically and investigate nonlinear inequalities using graphs, tables, calculators and computers</a:t>
            </a:r>
            <a:r>
              <a:rPr lang="en-US" sz="1800" dirty="0" smtClean="0">
                <a:latin typeface="Candara" pitchFamily="34" charset="0"/>
              </a:rPr>
              <a:t>.</a:t>
            </a:r>
          </a:p>
          <a:p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CCSS</a:t>
            </a:r>
            <a:r>
              <a:rPr lang="en-US" sz="2400" dirty="0">
                <a:solidFill>
                  <a:srgbClr val="10E029"/>
                </a:solidFill>
                <a:latin typeface="Candara" pitchFamily="34" charset="0"/>
              </a:rPr>
              <a:t>:  </a:t>
            </a:r>
            <a:r>
              <a:rPr lang="en-US" sz="2400" dirty="0" smtClean="0">
                <a:latin typeface="Candara" pitchFamily="34" charset="0"/>
              </a:rPr>
              <a:t>Algebra – reasoning with equations and inequalities – solve systems of equations</a:t>
            </a:r>
            <a:endParaRPr lang="en-US" sz="2400" dirty="0">
              <a:latin typeface="Candara" pitchFamily="34" charset="0"/>
            </a:endParaRPr>
          </a:p>
          <a:p>
            <a:pPr lvl="2"/>
            <a:r>
              <a:rPr lang="en-US" sz="1800" dirty="0">
                <a:solidFill>
                  <a:srgbClr val="FF6600"/>
                </a:solidFill>
                <a:latin typeface="Candara" pitchFamily="34" charset="0"/>
              </a:rPr>
              <a:t>Prove</a:t>
            </a:r>
            <a:r>
              <a:rPr lang="en-US" sz="1800" dirty="0">
                <a:latin typeface="Candara" pitchFamily="34" charset="0"/>
              </a:rPr>
              <a:t> that, given a system of two equations in two variables, </a:t>
            </a:r>
            <a:r>
              <a:rPr lang="en-US" sz="1800" dirty="0" smtClean="0">
                <a:latin typeface="Candara" pitchFamily="34" charset="0"/>
              </a:rPr>
              <a:t>replacing one </a:t>
            </a:r>
            <a:r>
              <a:rPr lang="en-US" sz="1800" dirty="0">
                <a:latin typeface="Candara" pitchFamily="34" charset="0"/>
              </a:rPr>
              <a:t>equation by the sum of that equation and a multiple of the </a:t>
            </a:r>
            <a:r>
              <a:rPr lang="en-US" sz="1800" dirty="0" smtClean="0">
                <a:latin typeface="Candara" pitchFamily="34" charset="0"/>
              </a:rPr>
              <a:t>other produces </a:t>
            </a:r>
            <a:r>
              <a:rPr lang="en-US" sz="1800" dirty="0">
                <a:latin typeface="Candara" pitchFamily="34" charset="0"/>
              </a:rPr>
              <a:t>a system with the same solutions.</a:t>
            </a:r>
            <a:endParaRPr lang="en-US" sz="22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32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andara" pitchFamily="34" charset="0"/>
              </a:rPr>
              <a:t>Emphasis on…</a:t>
            </a:r>
          </a:p>
          <a:p>
            <a:pPr lvl="1"/>
            <a:r>
              <a:rPr lang="en-US" sz="2400" dirty="0">
                <a:latin typeface="Candara" pitchFamily="34" charset="0"/>
              </a:rPr>
              <a:t>P</a:t>
            </a:r>
            <a:r>
              <a:rPr lang="en-US" sz="2400" dirty="0" smtClean="0">
                <a:latin typeface="Candara" pitchFamily="34" charset="0"/>
              </a:rPr>
              <a:t>rocedural skills AND </a:t>
            </a: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conceptual understanding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Applying</a:t>
            </a:r>
            <a:r>
              <a:rPr lang="en-US" sz="2400" dirty="0" smtClean="0">
                <a:latin typeface="Candara" pitchFamily="34" charset="0"/>
              </a:rPr>
              <a:t> mathematical ways of thinking to real world issues and challenges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Helping students develop a </a:t>
            </a: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depth of understanding</a:t>
            </a:r>
            <a:r>
              <a:rPr lang="en-US" sz="2400" dirty="0" smtClean="0">
                <a:latin typeface="Candara" pitchFamily="34" charset="0"/>
              </a:rPr>
              <a:t> and an ability to </a:t>
            </a: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apply</a:t>
            </a:r>
            <a:r>
              <a:rPr lang="en-US" sz="2400" dirty="0" smtClean="0">
                <a:latin typeface="Candara" pitchFamily="34" charset="0"/>
              </a:rPr>
              <a:t> mathematics to novel situations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The use of mathematics and statistics to </a:t>
            </a: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analyze empirical situations</a:t>
            </a:r>
            <a:r>
              <a:rPr lang="en-US" sz="2400" dirty="0" smtClean="0">
                <a:latin typeface="Candara" pitchFamily="34" charset="0"/>
              </a:rPr>
              <a:t>, understand them better, and improve decisions [modeling]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Algebra preparedness and exposure at </a:t>
            </a: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earlier 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CCSS - Mathematics</a:t>
            </a:r>
            <a:endParaRPr lang="en-US" dirty="0">
              <a:ln>
                <a:solidFill>
                  <a:srgbClr val="00B0F0"/>
                </a:solidFill>
              </a:ln>
              <a:effectLst/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20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ndara" pitchFamily="34" charset="0"/>
              </a:rPr>
              <a:t>4 “pathways” for math instruction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  <a:latin typeface="Candara" pitchFamily="34" charset="0"/>
              </a:rPr>
              <a:t>Traditional:</a:t>
            </a:r>
            <a:r>
              <a:rPr lang="en-US" sz="2400" dirty="0" smtClean="0">
                <a:latin typeface="Candara" pitchFamily="34" charset="0"/>
              </a:rPr>
              <a:t> 2 algebra courses, 1 geometry course, </a:t>
            </a:r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data-probability-statistics</a:t>
            </a:r>
            <a:r>
              <a:rPr lang="en-US" sz="2400" dirty="0" smtClean="0">
                <a:latin typeface="Candara" pitchFamily="34" charset="0"/>
              </a:rPr>
              <a:t> included in courses (i.e. Algebra </a:t>
            </a:r>
            <a:r>
              <a:rPr lang="en-US" sz="2400" dirty="0">
                <a:latin typeface="Candara" pitchFamily="34" charset="0"/>
              </a:rPr>
              <a:t>I</a:t>
            </a:r>
            <a:r>
              <a:rPr lang="en-US" sz="2400" dirty="0" smtClean="0">
                <a:latin typeface="Candara" pitchFamily="34" charset="0"/>
              </a:rPr>
              <a:t>, Geometry, Algebra II)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  <a:latin typeface="Candara" pitchFamily="34" charset="0"/>
              </a:rPr>
              <a:t>Integrated:</a:t>
            </a: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 </a:t>
            </a:r>
            <a:r>
              <a:rPr lang="en-US" sz="2400" dirty="0" smtClean="0">
                <a:latin typeface="Candara" pitchFamily="34" charset="0"/>
              </a:rPr>
              <a:t>(international) sequence of 3 courses with number, algebra, geometry, probability, and statistics taught in each of the 3 courses (i.e. Math I, Math II, Math III)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  <a:latin typeface="Candara" pitchFamily="34" charset="0"/>
              </a:rPr>
              <a:t>Compacted Traditional: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  <a:latin typeface="Candara" pitchFamily="34" charset="0"/>
              </a:rPr>
              <a:t>Compacted Integrated: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CCSS - Mathematics</a:t>
            </a:r>
            <a:endParaRPr lang="en-US" dirty="0">
              <a:ln>
                <a:solidFill>
                  <a:srgbClr val="00B0F0"/>
                </a:solidFill>
              </a:ln>
              <a:effectLst/>
              <a:latin typeface="Candar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4800600"/>
            <a:ext cx="3962400" cy="1143000"/>
          </a:xfrm>
          <a:prstGeom prst="rect">
            <a:avLst/>
          </a:prstGeom>
          <a:noFill/>
          <a:ln w="25400" cmpd="dbl">
            <a:solidFill>
              <a:srgbClr val="10E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take what is taught in 7th, 8th, and 9th grade and compact it into 7th and 8th grade.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9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andara" pitchFamily="34" charset="0"/>
              </a:rPr>
              <a:t>8 “Standards” of mathematical </a:t>
            </a:r>
            <a:r>
              <a:rPr lang="en-US" sz="2800" u="sng" dirty="0" smtClean="0">
                <a:solidFill>
                  <a:srgbClr val="10E029"/>
                </a:solidFill>
                <a:latin typeface="Candara" pitchFamily="34" charset="0"/>
              </a:rPr>
              <a:t>practices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Make sense </a:t>
            </a:r>
            <a:r>
              <a:rPr lang="en-US" sz="2400" dirty="0" smtClean="0">
                <a:latin typeface="Candara" pitchFamily="34" charset="0"/>
              </a:rPr>
              <a:t>of problems and </a:t>
            </a: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persevere</a:t>
            </a:r>
            <a:r>
              <a:rPr lang="en-US" sz="2400" dirty="0" smtClean="0">
                <a:latin typeface="Candara" pitchFamily="34" charset="0"/>
              </a:rPr>
              <a:t> in solving them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Reason abstractly </a:t>
            </a:r>
            <a:r>
              <a:rPr lang="en-US" sz="2400" dirty="0" smtClean="0">
                <a:latin typeface="Candara" pitchFamily="34" charset="0"/>
              </a:rPr>
              <a:t>and quantitatively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Construct viable arguments </a:t>
            </a:r>
            <a:r>
              <a:rPr lang="en-US" sz="2400" dirty="0" smtClean="0">
                <a:latin typeface="Candara" pitchFamily="34" charset="0"/>
              </a:rPr>
              <a:t>and critique the reasoning of others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Model with mathematics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Use appropriate tools strategically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Attend to precision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Look for and make use of structure</a:t>
            </a:r>
          </a:p>
          <a:p>
            <a:pPr marL="850392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400" dirty="0" smtClean="0">
                <a:latin typeface="Candara" pitchFamily="34" charset="0"/>
              </a:rPr>
              <a:t>Look for and express regularity in repeated reasoning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CCSS - Mathematics</a:t>
            </a:r>
            <a:endParaRPr lang="en-US" dirty="0">
              <a:ln>
                <a:solidFill>
                  <a:srgbClr val="00B0F0"/>
                </a:solidFill>
              </a:ln>
              <a:effectLst/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01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800" dirty="0" smtClean="0">
                <a:latin typeface="Candara" pitchFamily="34" charset="0"/>
              </a:rPr>
              <a:t>Summary of CCSS expectations:</a:t>
            </a:r>
          </a:p>
          <a:p>
            <a:r>
              <a:rPr lang="en-US" sz="2800" dirty="0" smtClean="0">
                <a:latin typeface="Candara" pitchFamily="34" charset="0"/>
              </a:rPr>
              <a:t>Increased text complexity</a:t>
            </a:r>
          </a:p>
          <a:p>
            <a:r>
              <a:rPr lang="en-US" sz="2800" dirty="0" smtClean="0">
                <a:latin typeface="Candara" pitchFamily="34" charset="0"/>
              </a:rPr>
              <a:t>Build knowledge</a:t>
            </a:r>
          </a:p>
          <a:p>
            <a:r>
              <a:rPr lang="en-US" sz="2800" dirty="0" smtClean="0">
                <a:latin typeface="Candara" pitchFamily="34" charset="0"/>
              </a:rPr>
              <a:t>Explore possibilities</a:t>
            </a:r>
          </a:p>
          <a:p>
            <a:r>
              <a:rPr lang="en-US" sz="2800" dirty="0" smtClean="0">
                <a:latin typeface="Candara" pitchFamily="34" charset="0"/>
              </a:rPr>
              <a:t>Broaden perspectives</a:t>
            </a:r>
          </a:p>
          <a:p>
            <a:r>
              <a:rPr lang="en-US" sz="2800" dirty="0" smtClean="0">
                <a:latin typeface="Candara" pitchFamily="34" charset="0"/>
              </a:rPr>
              <a:t>Write logical arguments</a:t>
            </a:r>
          </a:p>
          <a:p>
            <a:r>
              <a:rPr lang="en-US" sz="2800" dirty="0" smtClean="0">
                <a:latin typeface="Candara" pitchFamily="34" charset="0"/>
              </a:rPr>
              <a:t>Research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39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800" dirty="0" smtClean="0">
                <a:latin typeface="Candara" pitchFamily="34" charset="0"/>
              </a:rPr>
              <a:t>Summary of CCSS expectations:</a:t>
            </a:r>
            <a:endParaRPr lang="en-US" sz="2800" dirty="0">
              <a:latin typeface="Candara" pitchFamily="34" charset="0"/>
            </a:endParaRPr>
          </a:p>
          <a:p>
            <a:r>
              <a:rPr lang="en-US" sz="2800" dirty="0">
                <a:latin typeface="Candara" pitchFamily="34" charset="0"/>
              </a:rPr>
              <a:t>Present increasing complex information, ideas, and </a:t>
            </a:r>
            <a:r>
              <a:rPr lang="en-US" sz="2800" dirty="0" smtClean="0">
                <a:latin typeface="Candara" pitchFamily="34" charset="0"/>
              </a:rPr>
              <a:t>evidence</a:t>
            </a:r>
          </a:p>
          <a:p>
            <a:r>
              <a:rPr lang="en-US" sz="2800" dirty="0" smtClean="0">
                <a:latin typeface="Candara" pitchFamily="34" charset="0"/>
              </a:rPr>
              <a:t>Support </a:t>
            </a:r>
            <a:r>
              <a:rPr lang="en-US" sz="2800" dirty="0">
                <a:latin typeface="Candara" pitchFamily="34" charset="0"/>
              </a:rPr>
              <a:t>claims</a:t>
            </a:r>
          </a:p>
          <a:p>
            <a:r>
              <a:rPr lang="en-US" sz="2800" dirty="0">
                <a:latin typeface="Candara" pitchFamily="34" charset="0"/>
              </a:rPr>
              <a:t>Distinguish claims</a:t>
            </a:r>
          </a:p>
          <a:p>
            <a:r>
              <a:rPr lang="en-US" sz="2800" dirty="0">
                <a:latin typeface="Candara" pitchFamily="34" charset="0"/>
              </a:rPr>
              <a:t>Establish clear relationships among claims, counterclaims, reasons, and evidence</a:t>
            </a:r>
          </a:p>
          <a:p>
            <a:r>
              <a:rPr lang="en-US" sz="2800" dirty="0">
                <a:latin typeface="Candara" pitchFamily="34" charset="0"/>
              </a:rPr>
              <a:t>Use valid reasoning</a:t>
            </a:r>
          </a:p>
          <a:p>
            <a:r>
              <a:rPr lang="en-US" sz="2800" dirty="0">
                <a:latin typeface="Candara" pitchFamily="34" charset="0"/>
              </a:rPr>
              <a:t>Make informed, skillful </a:t>
            </a:r>
            <a:r>
              <a:rPr lang="en-US" sz="2800" dirty="0" smtClean="0">
                <a:latin typeface="Candara" pitchFamily="34" charset="0"/>
              </a:rPr>
              <a:t>choices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14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800" dirty="0" smtClean="0">
                <a:latin typeface="Candara" pitchFamily="34" charset="0"/>
              </a:rPr>
              <a:t>Summary of CCSS expectations:</a:t>
            </a:r>
            <a:endParaRPr lang="en-US" sz="2800" dirty="0">
              <a:latin typeface="Candara" pitchFamily="34" charset="0"/>
            </a:endParaRPr>
          </a:p>
          <a:p>
            <a:r>
              <a:rPr lang="en-US" sz="2800" dirty="0">
                <a:latin typeface="Candara" pitchFamily="34" charset="0"/>
              </a:rPr>
              <a:t>Express themselves through language</a:t>
            </a:r>
          </a:p>
          <a:p>
            <a:r>
              <a:rPr lang="en-US" sz="2800" dirty="0">
                <a:latin typeface="Candara" pitchFamily="34" charset="0"/>
              </a:rPr>
              <a:t>Stress conceptual </a:t>
            </a:r>
            <a:r>
              <a:rPr lang="en-US" sz="2800" dirty="0" smtClean="0">
                <a:latin typeface="Candara" pitchFamily="34" charset="0"/>
              </a:rPr>
              <a:t>understanding</a:t>
            </a:r>
          </a:p>
          <a:p>
            <a:r>
              <a:rPr lang="en-US" sz="2800" dirty="0" smtClean="0">
                <a:latin typeface="Candara" pitchFamily="34" charset="0"/>
              </a:rPr>
              <a:t>Master </a:t>
            </a:r>
            <a:r>
              <a:rPr lang="en-US" sz="2800" dirty="0">
                <a:latin typeface="Candara" pitchFamily="34" charset="0"/>
              </a:rPr>
              <a:t>content</a:t>
            </a:r>
          </a:p>
          <a:p>
            <a:r>
              <a:rPr lang="en-US" sz="2800" dirty="0" smtClean="0">
                <a:latin typeface="Candara" pitchFamily="34" charset="0"/>
              </a:rPr>
              <a:t>Apply mathematical </a:t>
            </a:r>
            <a:r>
              <a:rPr lang="en-US" sz="2800" dirty="0">
                <a:latin typeface="Candara" pitchFamily="34" charset="0"/>
              </a:rPr>
              <a:t>ways of thinking to real world issues and challenges</a:t>
            </a:r>
          </a:p>
          <a:p>
            <a:r>
              <a:rPr lang="en-US" sz="2800" dirty="0" smtClean="0">
                <a:latin typeface="Candara" pitchFamily="34" charset="0"/>
              </a:rPr>
              <a:t>Utilize </a:t>
            </a:r>
            <a:r>
              <a:rPr lang="en-US" sz="2800" dirty="0">
                <a:latin typeface="Candara" pitchFamily="34" charset="0"/>
              </a:rPr>
              <a:t>mathematical modeling</a:t>
            </a:r>
          </a:p>
          <a:p>
            <a:r>
              <a:rPr lang="en-US" sz="2800" dirty="0">
                <a:latin typeface="Candara" pitchFamily="34" charset="0"/>
              </a:rPr>
              <a:t>Analyze empirical situations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28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800" dirty="0" smtClean="0">
                <a:latin typeface="Candara" pitchFamily="34" charset="0"/>
              </a:rPr>
              <a:t>[Potential] Future impact of CCSS</a:t>
            </a:r>
          </a:p>
          <a:p>
            <a:r>
              <a:rPr lang="en-US" sz="2800" dirty="0" smtClean="0">
                <a:latin typeface="Candara" pitchFamily="34" charset="0"/>
              </a:rPr>
              <a:t>Students who will demonstrate…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mastery of skills and content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the </a:t>
            </a:r>
            <a:r>
              <a:rPr lang="en-US" sz="2400" dirty="0">
                <a:latin typeface="Candara" pitchFamily="34" charset="0"/>
              </a:rPr>
              <a:t>ability to apply concepts to extrapolated </a:t>
            </a:r>
            <a:r>
              <a:rPr lang="en-US" sz="2400" dirty="0" smtClean="0">
                <a:latin typeface="Candara" pitchFamily="34" charset="0"/>
              </a:rPr>
              <a:t>thinking</a:t>
            </a:r>
          </a:p>
          <a:p>
            <a:pPr lvl="1"/>
            <a:r>
              <a:rPr lang="en-US" sz="2400" dirty="0">
                <a:latin typeface="Candara" pitchFamily="34" charset="0"/>
              </a:rPr>
              <a:t>h</a:t>
            </a:r>
            <a:r>
              <a:rPr lang="en-US" sz="2400" dirty="0" smtClean="0">
                <a:latin typeface="Candara" pitchFamily="34" charset="0"/>
              </a:rPr>
              <a:t>igher levels of student attainment and achievement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greater levels of college and career readiness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36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Introductions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Community High School District 94</a:t>
            </a:r>
          </a:p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West Chicago</a:t>
            </a:r>
          </a:p>
          <a:p>
            <a:r>
              <a:rPr lang="en-US" dirty="0" smtClean="0">
                <a:latin typeface="Candara" pitchFamily="34" charset="0"/>
              </a:rPr>
              <a:t>Maura Bridges, Director of Student Support Services</a:t>
            </a:r>
          </a:p>
          <a:p>
            <a:r>
              <a:rPr lang="en-US" dirty="0" smtClean="0">
                <a:latin typeface="Candara" pitchFamily="34" charset="0"/>
              </a:rPr>
              <a:t>Allister Scott, Division Head of Math and Science</a:t>
            </a:r>
          </a:p>
          <a:p>
            <a:r>
              <a:rPr lang="en-US" dirty="0" smtClean="0">
                <a:latin typeface="Candara" pitchFamily="34" charset="0"/>
              </a:rPr>
              <a:t>Moses Cheng, Principal</a:t>
            </a:r>
            <a:endParaRPr lang="en-US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05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800" dirty="0" smtClean="0">
                <a:latin typeface="Candara" pitchFamily="34" charset="0"/>
              </a:rPr>
              <a:t>[Potential] Future impact of CCSS</a:t>
            </a:r>
          </a:p>
          <a:p>
            <a:r>
              <a:rPr lang="en-US" sz="2800" dirty="0" smtClean="0">
                <a:latin typeface="Candara" pitchFamily="34" charset="0"/>
              </a:rPr>
              <a:t>Post secondary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Readiness</a:t>
            </a:r>
          </a:p>
          <a:p>
            <a:pPr lvl="1"/>
            <a:r>
              <a:rPr lang="en-US" sz="2400" i="1" dirty="0" smtClean="0">
                <a:latin typeface="Candara" pitchFamily="34" charset="0"/>
              </a:rPr>
              <a:t>“PARCC College- and Career-ready Determination Policy In English Language Arts/Literacy And Mathematics &amp; Policy-level Performance Level Descriptors”</a:t>
            </a:r>
            <a:endParaRPr lang="en-US" sz="2400" i="1" dirty="0" smtClean="0">
              <a:latin typeface="Candara" pitchFamily="34" charset="0"/>
              <a:hlinkClick r:id="rId2"/>
            </a:endParaRPr>
          </a:p>
          <a:p>
            <a:pPr lvl="2"/>
            <a:r>
              <a:rPr lang="en-US" sz="2200" dirty="0" smtClean="0">
                <a:latin typeface="Candara" pitchFamily="34" charset="0"/>
                <a:hlinkClick r:id="rId2"/>
              </a:rPr>
              <a:t>http</a:t>
            </a:r>
            <a:r>
              <a:rPr lang="en-US" sz="2200" dirty="0">
                <a:latin typeface="Candara" pitchFamily="34" charset="0"/>
                <a:hlinkClick r:id="rId2"/>
              </a:rPr>
              <a:t>://</a:t>
            </a:r>
            <a:r>
              <a:rPr lang="en-US" sz="2200" dirty="0" smtClean="0">
                <a:latin typeface="Candara" pitchFamily="34" charset="0"/>
                <a:hlinkClick r:id="rId2"/>
              </a:rPr>
              <a:t>www.parcconline.org/parcc-assessment-policies</a:t>
            </a:r>
            <a:endParaRPr lang="en-US" sz="2200" dirty="0" smtClean="0">
              <a:latin typeface="Candara" pitchFamily="34" charset="0"/>
            </a:endParaRPr>
          </a:p>
          <a:p>
            <a:endParaRPr lang="en-US" sz="2800" dirty="0">
              <a:latin typeface="Candar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20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39725" indent="-303213">
              <a:buNone/>
            </a:pPr>
            <a:r>
              <a:rPr lang="en-US" sz="2800" i="1" dirty="0" smtClean="0">
                <a:latin typeface="Candara" pitchFamily="34" charset="0"/>
              </a:rPr>
              <a:t>“</a:t>
            </a:r>
            <a:r>
              <a:rPr lang="en-US" sz="2800" i="1" dirty="0" smtClean="0">
                <a:solidFill>
                  <a:srgbClr val="FF6600"/>
                </a:solidFill>
                <a:latin typeface="Candara" pitchFamily="34" charset="0"/>
              </a:rPr>
              <a:t>One </a:t>
            </a:r>
            <a:r>
              <a:rPr lang="en-US" sz="2800" i="1" dirty="0">
                <a:solidFill>
                  <a:srgbClr val="FF6600"/>
                </a:solidFill>
                <a:latin typeface="Candara" pitchFamily="34" charset="0"/>
              </a:rPr>
              <a:t>of PARCC’s primary objectives </a:t>
            </a:r>
            <a:r>
              <a:rPr lang="en-US" sz="2800" i="1" dirty="0">
                <a:latin typeface="Candara" pitchFamily="34" charset="0"/>
              </a:rPr>
              <a:t>is that students who earn a College- and Career-Ready Determination and are admitted to two- or four-year public institutions of higher education </a:t>
            </a:r>
            <a:r>
              <a:rPr lang="en-US" sz="2800" i="1" dirty="0">
                <a:solidFill>
                  <a:srgbClr val="FF6600"/>
                </a:solidFill>
                <a:latin typeface="Candara" pitchFamily="34" charset="0"/>
              </a:rPr>
              <a:t>will be exempted </a:t>
            </a:r>
            <a:r>
              <a:rPr lang="en-US" sz="2800" i="1" dirty="0">
                <a:latin typeface="Candara" pitchFamily="34" charset="0"/>
              </a:rPr>
              <a:t>from having to take and pass placement tests designed to determine whether they are academically prepared to enter directly into entry-level, credit-bearing courses in ELA/literacy, mathematics, and technical courses requiring college-level reading, writing, or mathematics skills</a:t>
            </a:r>
            <a:r>
              <a:rPr lang="en-US" sz="2800" i="1" dirty="0" smtClean="0">
                <a:latin typeface="Candara" pitchFamily="34" charset="0"/>
              </a:rPr>
              <a:t>.”</a:t>
            </a:r>
            <a:endParaRPr lang="en-US" sz="2800" i="1" dirty="0">
              <a:latin typeface="Candar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81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9725" indent="-303213">
              <a:buNone/>
            </a:pPr>
            <a:r>
              <a:rPr lang="en-US" sz="2800" i="1" dirty="0" smtClean="0">
                <a:latin typeface="Candara" pitchFamily="34" charset="0"/>
              </a:rPr>
              <a:t>“In </a:t>
            </a:r>
            <a:r>
              <a:rPr lang="en-US" sz="2800" i="1" dirty="0">
                <a:latin typeface="Candara" pitchFamily="34" charset="0"/>
              </a:rPr>
              <a:t>order to earn and maintain a College- and Career-Ready Determination in ELA/literacy, a student will need to achieve at least the threshold score for </a:t>
            </a:r>
            <a:r>
              <a:rPr lang="en-US" sz="2800" i="1" dirty="0">
                <a:solidFill>
                  <a:srgbClr val="FF6600"/>
                </a:solidFill>
                <a:latin typeface="Candara" pitchFamily="34" charset="0"/>
              </a:rPr>
              <a:t>Level 4 on the grade 11 PARCC ELA/literacy </a:t>
            </a:r>
            <a:r>
              <a:rPr lang="en-US" sz="2800" i="1" dirty="0" smtClean="0">
                <a:solidFill>
                  <a:srgbClr val="FF6600"/>
                </a:solidFill>
                <a:latin typeface="Candara" pitchFamily="34" charset="0"/>
              </a:rPr>
              <a:t>assessment</a:t>
            </a:r>
            <a:r>
              <a:rPr lang="en-US" sz="2800" i="1" dirty="0" smtClean="0">
                <a:latin typeface="Candara" pitchFamily="34" charset="0"/>
              </a:rPr>
              <a:t>.  In </a:t>
            </a:r>
            <a:r>
              <a:rPr lang="en-US" sz="2800" i="1" dirty="0">
                <a:latin typeface="Candara" pitchFamily="34" charset="0"/>
              </a:rPr>
              <a:t>order to earn and maintain a College- and Career-Ready Determination in mathematics, a student will need to achieve at least the threshold score </a:t>
            </a:r>
            <a:r>
              <a:rPr lang="en-US" sz="2800" i="1" dirty="0">
                <a:solidFill>
                  <a:srgbClr val="FF6600"/>
                </a:solidFill>
                <a:latin typeface="Candara" pitchFamily="34" charset="0"/>
              </a:rPr>
              <a:t>for Level 4 on the designated PARCC high school mathematics assessment(s</a:t>
            </a:r>
            <a:r>
              <a:rPr lang="en-US" sz="2800" i="1" dirty="0" smtClean="0">
                <a:solidFill>
                  <a:srgbClr val="FF6600"/>
                </a:solidFill>
                <a:latin typeface="Candara" pitchFamily="34" charset="0"/>
              </a:rPr>
              <a:t>)</a:t>
            </a:r>
            <a:r>
              <a:rPr lang="en-US" sz="2800" i="1" dirty="0" smtClean="0">
                <a:latin typeface="Candara" pitchFamily="34" charset="0"/>
              </a:rPr>
              <a:t>.”</a:t>
            </a:r>
            <a:endParaRPr lang="en-US" sz="2800" i="1" dirty="0">
              <a:latin typeface="Candar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56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Candara" pitchFamily="34" charset="0"/>
              </a:rPr>
              <a:t>This is a paradigm shift.</a:t>
            </a:r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 It’s not just about </a:t>
            </a:r>
            <a:r>
              <a:rPr lang="en-US" sz="2800" b="1" i="1" u="sng" dirty="0" smtClean="0">
                <a:solidFill>
                  <a:srgbClr val="FF6600"/>
                </a:solidFill>
                <a:latin typeface="Candara" pitchFamily="34" charset="0"/>
              </a:rPr>
              <a:t>what</a:t>
            </a:r>
            <a:r>
              <a:rPr lang="en-US" sz="2800" dirty="0" smtClean="0">
                <a:solidFill>
                  <a:srgbClr val="FF6600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we teach but it’s also about </a:t>
            </a:r>
            <a:r>
              <a:rPr lang="en-US" sz="2800" b="1" i="1" u="sng" dirty="0" smtClean="0">
                <a:solidFill>
                  <a:srgbClr val="FF6600"/>
                </a:solidFill>
                <a:latin typeface="Candara" pitchFamily="34" charset="0"/>
              </a:rPr>
              <a:t>how</a:t>
            </a:r>
            <a:r>
              <a:rPr lang="en-US" sz="2800" dirty="0" smtClean="0">
                <a:latin typeface="Candara" pitchFamily="34" charset="0"/>
              </a:rPr>
              <a:t> we teach.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CRISS Strategies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Understanding by Design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Sheltered Instruction Observation Protocol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Assessment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Differentiated Instruction</a:t>
            </a:r>
          </a:p>
          <a:p>
            <a:r>
              <a:rPr lang="en-US" sz="2800" dirty="0" smtClean="0">
                <a:latin typeface="Candara" pitchFamily="34" charset="0"/>
              </a:rPr>
              <a:t>Alignment to the Common Core Standards is a </a:t>
            </a:r>
            <a:r>
              <a:rPr lang="en-US" sz="2800" b="1" i="1" u="sng" dirty="0" smtClean="0">
                <a:solidFill>
                  <a:srgbClr val="FF6600"/>
                </a:solidFill>
                <a:latin typeface="Candara" pitchFamily="34" charset="0"/>
              </a:rPr>
              <a:t>process</a:t>
            </a:r>
            <a:r>
              <a:rPr lang="en-US" sz="2800" dirty="0" smtClean="0">
                <a:latin typeface="Candara" pitchFamily="34" charset="0"/>
              </a:rPr>
              <a:t> that will take time.</a:t>
            </a:r>
          </a:p>
          <a:p>
            <a:r>
              <a:rPr lang="en-US" sz="2800" dirty="0" smtClean="0">
                <a:latin typeface="Candara" pitchFamily="34" charset="0"/>
              </a:rPr>
              <a:t>Common </a:t>
            </a:r>
            <a:r>
              <a:rPr lang="en-US" sz="2800" dirty="0">
                <a:latin typeface="Candara" pitchFamily="34" charset="0"/>
              </a:rPr>
              <a:t>Core Standards impact </a:t>
            </a:r>
            <a:r>
              <a:rPr lang="en-US" sz="2800" b="1" i="1" u="sng" dirty="0">
                <a:solidFill>
                  <a:srgbClr val="FF6600"/>
                </a:solidFill>
                <a:latin typeface="Candara" pitchFamily="34" charset="0"/>
              </a:rPr>
              <a:t>all</a:t>
            </a:r>
            <a:r>
              <a:rPr lang="en-US" sz="2800" dirty="0">
                <a:latin typeface="Candara" pitchFamily="34" charset="0"/>
              </a:rPr>
              <a:t> teachers.</a:t>
            </a:r>
          </a:p>
          <a:p>
            <a:endParaRPr lang="en-US" sz="2800" dirty="0" smtClean="0">
              <a:latin typeface="Candar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effectLst/>
                <a:latin typeface="Candara" pitchFamily="34" charset="0"/>
              </a:rPr>
              <a:t>Concluding thoughts</a:t>
            </a:r>
            <a:endParaRPr lang="en-US" dirty="0">
              <a:ln>
                <a:solidFill>
                  <a:srgbClr val="00B0F0"/>
                </a:solidFill>
              </a:ln>
              <a:effectLst/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860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2133600"/>
            <a:ext cx="6629400" cy="18263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37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Candara" pitchFamily="34" charset="0"/>
              </a:rPr>
              <a:t>Questions?</a:t>
            </a:r>
            <a:endParaRPr lang="en-US" sz="8800" dirty="0"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37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25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Common Core State Standards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Background:</a:t>
            </a:r>
            <a:endParaRPr lang="en-US" dirty="0">
              <a:latin typeface="Candara" pitchFamily="34" charset="0"/>
            </a:endParaRPr>
          </a:p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www.corestandards.org</a:t>
            </a:r>
          </a:p>
          <a:p>
            <a:pPr marL="36576" indent="0">
              <a:spcBef>
                <a:spcPts val="0"/>
              </a:spcBef>
              <a:buNone/>
            </a:pPr>
            <a:endParaRPr lang="en-US" dirty="0">
              <a:latin typeface="Candar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7010400" cy="394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49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Common Core State Standards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Background:</a:t>
            </a:r>
          </a:p>
          <a:p>
            <a:r>
              <a:rPr lang="en-US" sz="2800" dirty="0">
                <a:latin typeface="Candara" pitchFamily="34" charset="0"/>
              </a:rPr>
              <a:t>Created through state led </a:t>
            </a:r>
            <a:r>
              <a:rPr lang="en-US" sz="2800" dirty="0" smtClean="0">
                <a:latin typeface="Candara" pitchFamily="34" charset="0"/>
              </a:rPr>
              <a:t>efforts.</a:t>
            </a:r>
            <a:endParaRPr lang="en-US" sz="2800" dirty="0">
              <a:latin typeface="Candara" pitchFamily="34" charset="0"/>
            </a:endParaRPr>
          </a:p>
          <a:p>
            <a:pPr lvl="1"/>
            <a:r>
              <a:rPr lang="en-US" sz="2400" dirty="0">
                <a:latin typeface="Candara" pitchFamily="34" charset="0"/>
              </a:rPr>
              <a:t>National </a:t>
            </a:r>
            <a:r>
              <a:rPr lang="en-US" sz="2400" dirty="0" smtClean="0">
                <a:latin typeface="Candara" pitchFamily="34" charset="0"/>
              </a:rPr>
              <a:t>Governors </a:t>
            </a:r>
            <a:r>
              <a:rPr lang="en-US" sz="2400" dirty="0">
                <a:latin typeface="Candara" pitchFamily="34" charset="0"/>
              </a:rPr>
              <a:t>Association Center for Best </a:t>
            </a:r>
            <a:r>
              <a:rPr lang="en-US" sz="2400" dirty="0" smtClean="0">
                <a:latin typeface="Candara" pitchFamily="34" charset="0"/>
              </a:rPr>
              <a:t>Practices (NGA Center)</a:t>
            </a:r>
            <a:endParaRPr lang="en-US" sz="2400" dirty="0">
              <a:latin typeface="Candara" pitchFamily="34" charset="0"/>
            </a:endParaRPr>
          </a:p>
          <a:p>
            <a:pPr lvl="1"/>
            <a:r>
              <a:rPr lang="en-US" sz="2400" dirty="0">
                <a:latin typeface="Candara" pitchFamily="34" charset="0"/>
              </a:rPr>
              <a:t>Council of Chief State School Officers</a:t>
            </a:r>
          </a:p>
          <a:p>
            <a:r>
              <a:rPr lang="en-US" sz="2800" dirty="0" smtClean="0">
                <a:latin typeface="Candara" pitchFamily="34" charset="0"/>
              </a:rPr>
              <a:t>Most effective models from states across the US and from the international community were referenced.</a:t>
            </a:r>
          </a:p>
        </p:txBody>
      </p:sp>
    </p:spTree>
    <p:extLst>
      <p:ext uri="{BB962C8B-B14F-4D97-AF65-F5344CB8AC3E}">
        <p14:creationId xmlns:p14="http://schemas.microsoft.com/office/powerpoint/2010/main" val="3752446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Common Core State Standards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Background:</a:t>
            </a:r>
          </a:p>
          <a:p>
            <a:r>
              <a:rPr lang="en-US" sz="2800" dirty="0" smtClean="0">
                <a:latin typeface="Candara" pitchFamily="34" charset="0"/>
              </a:rPr>
              <a:t>They are optional.  Currently </a:t>
            </a:r>
            <a:r>
              <a:rPr lang="en-US" sz="2800" dirty="0">
                <a:latin typeface="Candara" pitchFamily="34" charset="0"/>
              </a:rPr>
              <a:t>adopted by 45 </a:t>
            </a:r>
            <a:r>
              <a:rPr lang="en-US" sz="2800" dirty="0" smtClean="0">
                <a:latin typeface="Candara" pitchFamily="34" charset="0"/>
              </a:rPr>
              <a:t>states. </a:t>
            </a:r>
            <a:r>
              <a:rPr lang="en-US" sz="2800" dirty="0">
                <a:latin typeface="Candara" pitchFamily="34" charset="0"/>
              </a:rPr>
              <a:t>[</a:t>
            </a:r>
            <a:r>
              <a:rPr lang="en-US" sz="2000" dirty="0">
                <a:latin typeface="Candara" pitchFamily="34" charset="0"/>
              </a:rPr>
              <a:t>Hawaii, Minnesota, Nebraska, Virginia, Texas</a:t>
            </a:r>
            <a:r>
              <a:rPr lang="en-US" sz="2800" dirty="0">
                <a:latin typeface="Candara" pitchFamily="34" charset="0"/>
              </a:rPr>
              <a:t>]</a:t>
            </a:r>
          </a:p>
          <a:p>
            <a:r>
              <a:rPr lang="en-US" sz="2800" dirty="0">
                <a:latin typeface="Candara" pitchFamily="34" charset="0"/>
              </a:rPr>
              <a:t>Uniformity and consistency in what is being taught are established across the </a:t>
            </a:r>
            <a:r>
              <a:rPr lang="en-US" sz="2800" dirty="0" smtClean="0">
                <a:latin typeface="Candara" pitchFamily="34" charset="0"/>
              </a:rPr>
              <a:t>nation.</a:t>
            </a:r>
            <a:endParaRPr lang="en-US" sz="2800" dirty="0">
              <a:latin typeface="Candara" pitchFamily="34" charset="0"/>
            </a:endParaRPr>
          </a:p>
          <a:p>
            <a:r>
              <a:rPr lang="en-US" sz="2800" dirty="0" smtClean="0">
                <a:latin typeface="Candara" pitchFamily="34" charset="0"/>
              </a:rPr>
              <a:t>There is an increased emphasis on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preparing students for college and the workforce.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analysis</a:t>
            </a:r>
            <a:r>
              <a:rPr lang="en-US" sz="2400" dirty="0">
                <a:latin typeface="Candara" pitchFamily="34" charset="0"/>
              </a:rPr>
              <a:t>, application, and creation of </a:t>
            </a:r>
            <a:r>
              <a:rPr lang="en-US" sz="2400" dirty="0" smtClean="0">
                <a:latin typeface="Candara" pitchFamily="34" charset="0"/>
              </a:rPr>
              <a:t>constructs.</a:t>
            </a:r>
            <a:endParaRPr lang="en-US" sz="24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6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Common Core State Standards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Background:</a:t>
            </a:r>
          </a:p>
          <a:p>
            <a:r>
              <a:rPr lang="en-US" sz="2800" dirty="0" smtClean="0">
                <a:latin typeface="Candara" pitchFamily="34" charset="0"/>
              </a:rPr>
              <a:t>There is increased rigor and expectations in grade level benchmarks</a:t>
            </a:r>
          </a:p>
          <a:p>
            <a:r>
              <a:rPr lang="en-US" sz="2800" dirty="0" smtClean="0">
                <a:latin typeface="Candara" pitchFamily="34" charset="0"/>
              </a:rPr>
              <a:t>A new state assessment to measure student achievement relative to CCSS is planned for implementation in Illinois for the </a:t>
            </a:r>
            <a:r>
              <a:rPr lang="en-US" sz="2800" dirty="0" smtClean="0">
                <a:solidFill>
                  <a:srgbClr val="FF6600"/>
                </a:solidFill>
                <a:latin typeface="Candara" pitchFamily="34" charset="0"/>
              </a:rPr>
              <a:t>2014-2015 </a:t>
            </a:r>
            <a:r>
              <a:rPr lang="en-US" sz="2800" dirty="0" smtClean="0">
                <a:latin typeface="Candara" pitchFamily="34" charset="0"/>
              </a:rPr>
              <a:t>school year.</a:t>
            </a:r>
            <a:endParaRPr lang="en-US" sz="2800" dirty="0" smtClean="0">
              <a:solidFill>
                <a:srgbClr val="FF6600"/>
              </a:solidFill>
              <a:latin typeface="Candara" pitchFamily="34" charset="0"/>
            </a:endParaRPr>
          </a:p>
          <a:p>
            <a:endParaRPr lang="en-US" sz="28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19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Common Core State Standards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Background:</a:t>
            </a:r>
          </a:p>
          <a:p>
            <a:r>
              <a:rPr lang="en-US" sz="2800" dirty="0" smtClean="0">
                <a:latin typeface="Candara" pitchFamily="34" charset="0"/>
              </a:rPr>
              <a:t>There are 2 consortiums involved (separately) in creating the state assessments.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PARCC:  </a:t>
            </a:r>
            <a:r>
              <a:rPr lang="en-US" sz="2400" dirty="0" smtClean="0">
                <a:latin typeface="Candara" pitchFamily="34" charset="0"/>
              </a:rPr>
              <a:t>Partnership for Assessment of Readiness for College and Careers (23 states)</a:t>
            </a:r>
          </a:p>
          <a:p>
            <a:pPr lvl="2"/>
            <a:r>
              <a:rPr lang="en-US" sz="2200" dirty="0" smtClean="0">
                <a:latin typeface="Candara" pitchFamily="34" charset="0"/>
              </a:rPr>
              <a:t>Illinois</a:t>
            </a:r>
          </a:p>
          <a:p>
            <a:pPr lvl="2"/>
            <a:r>
              <a:rPr lang="en-US" sz="2200" dirty="0" smtClean="0">
                <a:latin typeface="Candara" pitchFamily="34" charset="0"/>
              </a:rPr>
              <a:t>Assessment in Math and ELA</a:t>
            </a:r>
          </a:p>
          <a:p>
            <a:pPr lvl="2"/>
            <a:r>
              <a:rPr lang="en-US" sz="2200" dirty="0" smtClean="0">
                <a:latin typeface="Candara" pitchFamily="34" charset="0"/>
              </a:rPr>
              <a:t>Grades 3 </a:t>
            </a:r>
            <a:r>
              <a:rPr lang="en-US" sz="2200" u="sng" dirty="0" smtClean="0">
                <a:solidFill>
                  <a:srgbClr val="10E029"/>
                </a:solidFill>
                <a:latin typeface="Candara" pitchFamily="34" charset="0"/>
              </a:rPr>
              <a:t>through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smtClean="0">
                <a:latin typeface="Candara" pitchFamily="34" charset="0"/>
              </a:rPr>
              <a:t>11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  <a:latin typeface="Candara" pitchFamily="34" charset="0"/>
              </a:rPr>
              <a:t>Smarter Balanced Assessment Consortium</a:t>
            </a:r>
            <a:r>
              <a:rPr lang="en-US" sz="2400" dirty="0" smtClean="0">
                <a:latin typeface="Candara" pitchFamily="34" charset="0"/>
              </a:rPr>
              <a:t> (25 states involved) </a:t>
            </a:r>
          </a:p>
        </p:txBody>
      </p:sp>
    </p:spTree>
    <p:extLst>
      <p:ext uri="{BB962C8B-B14F-4D97-AF65-F5344CB8AC3E}">
        <p14:creationId xmlns:p14="http://schemas.microsoft.com/office/powerpoint/2010/main" val="2486886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CCSS - Language Arts</a:t>
            </a:r>
            <a:endParaRPr lang="en-US" dirty="0">
              <a:ln>
                <a:solidFill>
                  <a:srgbClr val="00B0F0"/>
                </a:solidFill>
              </a:ln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715000"/>
          </a:xfrm>
        </p:spPr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dirty="0" smtClean="0">
                <a:latin typeface="Candara" pitchFamily="34" charset="0"/>
              </a:rPr>
              <a:t>Example:</a:t>
            </a:r>
          </a:p>
          <a:p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Current IL Standards:  </a:t>
            </a:r>
            <a:r>
              <a:rPr lang="en-US" sz="2400" dirty="0" smtClean="0">
                <a:latin typeface="Candara" pitchFamily="34" charset="0"/>
              </a:rPr>
              <a:t>Understand </a:t>
            </a:r>
            <a:r>
              <a:rPr lang="en-US" sz="2400" dirty="0">
                <a:latin typeface="Candara" pitchFamily="34" charset="0"/>
              </a:rPr>
              <a:t>how literary elements and techniques are used to convey </a:t>
            </a:r>
            <a:r>
              <a:rPr lang="en-US" sz="2400" dirty="0" smtClean="0">
                <a:latin typeface="Candara" pitchFamily="34" charset="0"/>
              </a:rPr>
              <a:t>meaning</a:t>
            </a:r>
            <a:endParaRPr lang="en-US" sz="2400" dirty="0">
              <a:latin typeface="Candara" pitchFamily="34" charset="0"/>
            </a:endParaRPr>
          </a:p>
          <a:p>
            <a:pPr lvl="1"/>
            <a:r>
              <a:rPr lang="en-US" sz="2000" dirty="0" smtClean="0">
                <a:latin typeface="Candara" pitchFamily="34" charset="0"/>
              </a:rPr>
              <a:t>2.A.5d </a:t>
            </a:r>
            <a:r>
              <a:rPr lang="en-US" sz="2000" dirty="0">
                <a:latin typeface="Candara" pitchFamily="34" charset="0"/>
              </a:rPr>
              <a:t>Evaluate the influence of historical context on form, style and point of view for a variety of literary </a:t>
            </a:r>
            <a:r>
              <a:rPr lang="en-US" sz="2000" dirty="0" smtClean="0">
                <a:latin typeface="Candara" pitchFamily="34" charset="0"/>
              </a:rPr>
              <a:t>works.</a:t>
            </a:r>
            <a:endParaRPr lang="en-US" sz="2000" dirty="0" smtClean="0">
              <a:solidFill>
                <a:srgbClr val="10E029"/>
              </a:solidFill>
              <a:latin typeface="Candara" pitchFamily="34" charset="0"/>
            </a:endParaRPr>
          </a:p>
          <a:p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CCSS</a:t>
            </a:r>
            <a:r>
              <a:rPr lang="en-US" sz="2400" dirty="0">
                <a:solidFill>
                  <a:srgbClr val="10E029"/>
                </a:solidFill>
                <a:latin typeface="Candara" pitchFamily="34" charset="0"/>
              </a:rPr>
              <a:t>:  </a:t>
            </a:r>
            <a:r>
              <a:rPr lang="en-US" sz="2400" dirty="0">
                <a:latin typeface="Candara" pitchFamily="34" charset="0"/>
              </a:rPr>
              <a:t>Literature 9-10 - Integration of Knowledge and Ideas</a:t>
            </a:r>
          </a:p>
          <a:p>
            <a:pPr lvl="1"/>
            <a:r>
              <a:rPr lang="en-US" sz="2000" dirty="0">
                <a:latin typeface="Candara" pitchFamily="34" charset="0"/>
              </a:rPr>
              <a:t>8. </a:t>
            </a:r>
            <a:r>
              <a:rPr lang="en-US" sz="2000" b="1" dirty="0">
                <a:solidFill>
                  <a:srgbClr val="FF6600"/>
                </a:solidFill>
                <a:latin typeface="Candara" pitchFamily="34" charset="0"/>
              </a:rPr>
              <a:t>Analyze</a:t>
            </a:r>
            <a:r>
              <a:rPr lang="en-US" sz="2000" dirty="0">
                <a:latin typeface="Candara" pitchFamily="34" charset="0"/>
              </a:rPr>
              <a:t> how an author </a:t>
            </a:r>
            <a:r>
              <a:rPr lang="en-US" sz="2000" b="1" dirty="0">
                <a:solidFill>
                  <a:srgbClr val="FF6600"/>
                </a:solidFill>
                <a:latin typeface="Candara" pitchFamily="34" charset="0"/>
              </a:rPr>
              <a:t>draws on</a:t>
            </a:r>
            <a:r>
              <a:rPr lang="en-US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en-US" sz="2000" dirty="0">
                <a:latin typeface="Candara" pitchFamily="34" charset="0"/>
              </a:rPr>
              <a:t>and </a:t>
            </a:r>
            <a:r>
              <a:rPr lang="en-US" sz="2000" b="1" dirty="0">
                <a:solidFill>
                  <a:srgbClr val="FF6600"/>
                </a:solidFill>
                <a:latin typeface="Candara" pitchFamily="34" charset="0"/>
              </a:rPr>
              <a:t>transforms source material</a:t>
            </a:r>
            <a:r>
              <a:rPr lang="en-US" sz="2000" dirty="0">
                <a:solidFill>
                  <a:srgbClr val="FF6600"/>
                </a:solidFill>
                <a:latin typeface="Candara" pitchFamily="34" charset="0"/>
              </a:rPr>
              <a:t> </a:t>
            </a:r>
            <a:r>
              <a:rPr lang="en-US" sz="2000" dirty="0">
                <a:latin typeface="Candara" pitchFamily="34" charset="0"/>
              </a:rPr>
              <a:t>in a specific work (e.g., how Shakespeare treats a theme or topic from Ovid or the Bible or how a later author draws on a play by Shakespeare).</a:t>
            </a:r>
          </a:p>
          <a:p>
            <a:pPr lvl="1"/>
            <a:endParaRPr lang="en-US" sz="20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42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00B0F0"/>
                  </a:solidFill>
                </a:ln>
                <a:latin typeface="Candara" pitchFamily="34" charset="0"/>
              </a:rPr>
              <a:t>CCSS - Language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ndara" pitchFamily="34" charset="0"/>
              </a:rPr>
              <a:t>Focus on </a:t>
            </a:r>
            <a:r>
              <a:rPr lang="en-US" sz="2800" dirty="0" smtClean="0">
                <a:latin typeface="Candara" pitchFamily="34" charset="0"/>
              </a:rPr>
              <a:t>reading comprehension </a:t>
            </a:r>
            <a:r>
              <a:rPr lang="en-US" sz="2800" dirty="0">
                <a:latin typeface="Candara" pitchFamily="34" charset="0"/>
              </a:rPr>
              <a:t>through increasing </a:t>
            </a:r>
            <a:r>
              <a:rPr lang="en-US" sz="2800" dirty="0">
                <a:solidFill>
                  <a:srgbClr val="FF6600"/>
                </a:solidFill>
                <a:latin typeface="Candara" pitchFamily="34" charset="0"/>
              </a:rPr>
              <a:t>text </a:t>
            </a:r>
            <a:r>
              <a:rPr lang="en-US" sz="2800" dirty="0" smtClean="0">
                <a:solidFill>
                  <a:srgbClr val="FF6600"/>
                </a:solidFill>
                <a:latin typeface="Candara" pitchFamily="34" charset="0"/>
              </a:rPr>
              <a:t>complexity</a:t>
            </a:r>
            <a:endParaRPr lang="en-US" sz="2800" dirty="0">
              <a:latin typeface="Candara" pitchFamily="34" charset="0"/>
            </a:endParaRPr>
          </a:p>
          <a:p>
            <a:r>
              <a:rPr lang="en-US" sz="2800" dirty="0">
                <a:latin typeface="Candara" pitchFamily="34" charset="0"/>
              </a:rPr>
              <a:t>Emphasis </a:t>
            </a:r>
            <a:r>
              <a:rPr lang="en-US" sz="2800" dirty="0" smtClean="0">
                <a:latin typeface="Candara" pitchFamily="34" charset="0"/>
              </a:rPr>
              <a:t>on…</a:t>
            </a:r>
          </a:p>
          <a:p>
            <a:pPr lvl="1"/>
            <a:r>
              <a:rPr lang="en-US" sz="2400" dirty="0">
                <a:solidFill>
                  <a:srgbClr val="10E029"/>
                </a:solidFill>
                <a:latin typeface="Candara" pitchFamily="34" charset="0"/>
              </a:rPr>
              <a:t>I</a:t>
            </a:r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nformational </a:t>
            </a:r>
            <a:r>
              <a:rPr lang="en-US" sz="2400" dirty="0">
                <a:solidFill>
                  <a:srgbClr val="10E029"/>
                </a:solidFill>
                <a:latin typeface="Candara" pitchFamily="34" charset="0"/>
              </a:rPr>
              <a:t>text </a:t>
            </a:r>
            <a:r>
              <a:rPr lang="en-US" sz="2400" dirty="0">
                <a:latin typeface="Candara" pitchFamily="34" charset="0"/>
              </a:rPr>
              <a:t>as well as classic and contemporary literary works</a:t>
            </a:r>
          </a:p>
          <a:p>
            <a:pPr lvl="2"/>
            <a:r>
              <a:rPr lang="en-US" sz="2200" dirty="0">
                <a:latin typeface="Candara" pitchFamily="34" charset="0"/>
              </a:rPr>
              <a:t>Informational text = foundational U.S. documents, newspaper articles, </a:t>
            </a:r>
            <a:r>
              <a:rPr lang="en-US" sz="2200" dirty="0" smtClean="0">
                <a:latin typeface="Candara" pitchFamily="34" charset="0"/>
              </a:rPr>
              <a:t>manuals, websites, etc</a:t>
            </a:r>
            <a:r>
              <a:rPr lang="en-US" sz="2200" dirty="0">
                <a:latin typeface="Candara" pitchFamily="34" charset="0"/>
              </a:rPr>
              <a:t>.</a:t>
            </a:r>
          </a:p>
          <a:p>
            <a:pPr lvl="1"/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Argumentative</a:t>
            </a:r>
            <a:r>
              <a:rPr lang="en-US" sz="2400" dirty="0" smtClean="0">
                <a:latin typeface="Candara" pitchFamily="34" charset="0"/>
              </a:rPr>
              <a:t> writing</a:t>
            </a:r>
            <a:endParaRPr lang="en-US" sz="2400" dirty="0">
              <a:latin typeface="Candara" pitchFamily="34" charset="0"/>
            </a:endParaRPr>
          </a:p>
          <a:p>
            <a:pPr lvl="2"/>
            <a:r>
              <a:rPr lang="en-US" sz="2200" dirty="0">
                <a:latin typeface="Candara" pitchFamily="34" charset="0"/>
              </a:rPr>
              <a:t>Establishing a claim, demonstrating reasoning, and using </a:t>
            </a:r>
            <a:r>
              <a:rPr lang="en-US" sz="2200" dirty="0" smtClean="0">
                <a:latin typeface="Candara" pitchFamily="34" charset="0"/>
              </a:rPr>
              <a:t>evidence.</a:t>
            </a:r>
            <a:endParaRPr lang="en-US" sz="2200" dirty="0">
              <a:latin typeface="Candara" pitchFamily="34" charset="0"/>
            </a:endParaRPr>
          </a:p>
          <a:p>
            <a:pPr lvl="1"/>
            <a:r>
              <a:rPr lang="en-US" sz="2400" dirty="0" smtClean="0">
                <a:solidFill>
                  <a:srgbClr val="10E029"/>
                </a:solidFill>
                <a:latin typeface="Candara" pitchFamily="34" charset="0"/>
              </a:rPr>
              <a:t>Presenting</a:t>
            </a:r>
            <a:r>
              <a:rPr lang="en-US" sz="2400" dirty="0" smtClean="0">
                <a:latin typeface="Candara" pitchFamily="34" charset="0"/>
              </a:rPr>
              <a:t> complex information (communication)</a:t>
            </a:r>
            <a:endParaRPr lang="en-US" sz="24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10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867</TotalTime>
  <Words>1248</Words>
  <Application>Microsoft Office PowerPoint</Application>
  <PresentationFormat>On-screen Show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Common Core State Standards: Its Impact on Secondary and Post-Secondary Education</vt:lpstr>
      <vt:lpstr>Introductions</vt:lpstr>
      <vt:lpstr>Common Core State Standards</vt:lpstr>
      <vt:lpstr>Common Core State Standards</vt:lpstr>
      <vt:lpstr>Common Core State Standards</vt:lpstr>
      <vt:lpstr>Common Core State Standards</vt:lpstr>
      <vt:lpstr>Common Core State Standards</vt:lpstr>
      <vt:lpstr>CCSS - Language Arts</vt:lpstr>
      <vt:lpstr>CCSS - Language Arts</vt:lpstr>
      <vt:lpstr>CCSS - Language Arts</vt:lpstr>
      <vt:lpstr>CCSS - Mathematics</vt:lpstr>
      <vt:lpstr>CCSS - Mathematics</vt:lpstr>
      <vt:lpstr>CCSS - Mathematics</vt:lpstr>
      <vt:lpstr>CCSS - Mathematics</vt:lpstr>
      <vt:lpstr>CCSS - Mathematics</vt:lpstr>
      <vt:lpstr>Concluding thoughts</vt:lpstr>
      <vt:lpstr>Concluding thoughts</vt:lpstr>
      <vt:lpstr>Concluding thoughts</vt:lpstr>
      <vt:lpstr>Concluding thoughts</vt:lpstr>
      <vt:lpstr>Concluding thoughts</vt:lpstr>
      <vt:lpstr>Concluding thoughts</vt:lpstr>
      <vt:lpstr>Concluding thoughts</vt:lpstr>
      <vt:lpstr>Concluding thoughts</vt:lpstr>
      <vt:lpstr>Questions?</vt:lpstr>
    </vt:vector>
  </TitlesOfParts>
  <Company>District 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State Standards: Its Impact on Secondary and Post-Secondary Education</dc:title>
  <dc:creator>mcheng</dc:creator>
  <cp:lastModifiedBy>Judy Coates</cp:lastModifiedBy>
  <cp:revision>41</cp:revision>
  <dcterms:created xsi:type="dcterms:W3CDTF">2012-12-06T16:05:09Z</dcterms:created>
  <dcterms:modified xsi:type="dcterms:W3CDTF">2013-01-02T14:12:20Z</dcterms:modified>
</cp:coreProperties>
</file>